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60" r:id="rId7"/>
    <p:sldId id="261" r:id="rId8"/>
    <p:sldId id="262" r:id="rId9"/>
    <p:sldId id="263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nstructorus.ru/zdorovie/ploxaya-pamyat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karapysik.ru/wp-content/uploads/2013/06/Podgotovka_k_shkole_1.jpg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hyperlink" Target="http://karapysik.ru/wp-content/uploads/2013/06/bukvi.png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3" descr="I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6089"/>
            <a:ext cx="8358246" cy="610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3313" y="714375"/>
            <a:ext cx="4929187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00FF"/>
                </a:solidFill>
                <a:latin typeface="Franklin Gothic Medium" pitchFamily="34" charset="0"/>
                <a:cs typeface="Times New Roman" pitchFamily="18" charset="0"/>
              </a:rPr>
              <a:t>Рекомендации родителям по развитию познавательно-речевых  способностей детей  при подготовке к школе</a:t>
            </a:r>
            <a:endParaRPr lang="ru-RU" sz="2800" b="1" i="1" dirty="0">
              <a:solidFill>
                <a:srgbClr val="0000FF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4D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4D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4D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4D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4D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19334D"/>
              </a:solidFill>
              <a:latin typeface="Franklin Gothic Medium" pitchFamily="34" charset="0"/>
              <a:cs typeface="Times New Roman" pitchFamily="18" charset="0"/>
            </a:endParaRPr>
          </a:p>
          <a:p>
            <a:pPr algn="ctr"/>
            <a:endParaRPr lang="ru-RU" sz="2800" b="1" i="1" dirty="0">
              <a:solidFill>
                <a:srgbClr val="0000FF"/>
              </a:solidFill>
              <a:latin typeface="Franklin Gothic Medium" pitchFamily="34" charset="0"/>
              <a:cs typeface="Times New Roman" pitchFamily="18" charset="0"/>
            </a:endParaRPr>
          </a:p>
        </p:txBody>
      </p: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Рамка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" y="0"/>
              <a:ext cx="2928926" cy="289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500662" y="6215058"/>
            <a:ext cx="3643338" cy="64294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/>
            <a:r>
              <a:rPr lang="ru-RU" sz="2000" dirty="0" err="1" smtClean="0"/>
              <a:t>Наумнко</a:t>
            </a:r>
            <a:r>
              <a:rPr lang="ru-RU" sz="2000" dirty="0" smtClean="0"/>
              <a:t> </a:t>
            </a:r>
            <a:r>
              <a:rPr lang="ru-RU" sz="2000" dirty="0" err="1" smtClean="0"/>
              <a:t>Свтлана</a:t>
            </a:r>
            <a:r>
              <a:rPr lang="ru-RU" sz="2000" dirty="0" smtClean="0"/>
              <a:t> Васильевна.</a:t>
            </a:r>
            <a:endParaRPr lang="ru-RU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i (4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1500198" cy="112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785794"/>
            <a:ext cx="7672414" cy="8382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ru-RU" sz="3200" b="1" dirty="0" err="1" smtClean="0">
                <a:solidFill>
                  <a:schemeClr val="hlink"/>
                </a:solidFill>
              </a:rPr>
              <a:t>Нейробика</a:t>
            </a:r>
            <a:r>
              <a:rPr lang="ru-RU" sz="3200" b="1" dirty="0" smtClean="0">
                <a:solidFill>
                  <a:schemeClr val="hlink"/>
                </a:solidFill>
              </a:rPr>
              <a:t> — это зарядка для ума</a:t>
            </a:r>
            <a:br>
              <a:rPr lang="ru-RU" sz="3200" b="1" dirty="0" smtClean="0">
                <a:solidFill>
                  <a:schemeClr val="hlink"/>
                </a:solidFill>
              </a:rPr>
            </a:br>
            <a:r>
              <a:rPr lang="ru-RU" sz="3200" b="1" dirty="0" err="1" smtClean="0">
                <a:solidFill>
                  <a:schemeClr val="hlink"/>
                </a:solidFill>
              </a:rPr>
              <a:t>Лоуренс</a:t>
            </a:r>
            <a:r>
              <a:rPr lang="ru-RU" sz="3200" b="1" dirty="0" smtClean="0">
                <a:solidFill>
                  <a:schemeClr val="hlink"/>
                </a:solidFill>
              </a:rPr>
              <a:t> </a:t>
            </a:r>
            <a:r>
              <a:rPr lang="ru-RU" sz="3200" b="1" dirty="0" err="1" smtClean="0">
                <a:solidFill>
                  <a:schemeClr val="hlink"/>
                </a:solidFill>
              </a:rPr>
              <a:t>Катц</a:t>
            </a:r>
            <a:endParaRPr lang="ru-RU" sz="3200" dirty="0" smtClean="0">
              <a:solidFill>
                <a:schemeClr val="hlink"/>
              </a:solidFill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981200"/>
            <a:ext cx="8458200" cy="47244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</a:rPr>
              <a:t>Организация работы всех пяти чувств человека необычным способом.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</a:rPr>
              <a:t>Катц доказал, что при постоянном выполнении одной и той же задачи, человеку становится труднее сконцентрироваться на новом материале, деле или проблеме. Однотипные дела  приводят к </a:t>
            </a:r>
            <a:r>
              <a:rPr lang="ru-RU" sz="2400" smtClean="0">
                <a:solidFill>
                  <a:schemeClr val="hlink"/>
                </a:solidFill>
                <a:hlinkClick r:id="rId3"/>
              </a:rPr>
              <a:t>ухудшению памяти</a:t>
            </a:r>
            <a:r>
              <a:rPr lang="ru-RU" sz="2400" smtClean="0">
                <a:solidFill>
                  <a:schemeClr val="hlink"/>
                </a:solidFill>
              </a:rPr>
              <a:t> и уменьшению концентрации внимания. Связь нейронов  (клеток головного мозга) ухудшается, а это приводит к снижению умственных способностей.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ru-RU" sz="2400" smtClean="0">
                <a:solidFill>
                  <a:schemeClr val="hlink"/>
                </a:solidFill>
              </a:rPr>
              <a:t>Принцип нейробики довольно-таки прост — каждый день привычную рутину разбавлять новыми впечатлениями задействующими хотя бы один из органов чувств. Также смысл зарядки для ума разработанной Катцом  заключается в выполнении необычным способом обычных действий.</a:t>
            </a:r>
          </a:p>
        </p:txBody>
      </p:sp>
      <p:grpSp>
        <p:nvGrpSpPr>
          <p:cNvPr id="5" name="Группа 32"/>
          <p:cNvGrpSpPr>
            <a:grpSpLocks/>
          </p:cNvGrpSpPr>
          <p:nvPr/>
        </p:nvGrpSpPr>
        <p:grpSpPr bwMode="auto">
          <a:xfrm>
            <a:off x="-71438" y="0"/>
            <a:ext cx="9215438" cy="6858000"/>
            <a:chOff x="-71438" y="0"/>
            <a:chExt cx="9215438" cy="6858000"/>
          </a:xfrm>
        </p:grpSpPr>
        <p:sp>
          <p:nvSpPr>
            <p:cNvPr id="6" name="Рамка 5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71438" y="0"/>
              <a:ext cx="1928794" cy="1909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9700" name="Рисунок 2" descr="http://constructorus.ru/wp-content/uploads/2012/04/%D0%9D%D0%B5%D0%B9%D1%80%D0%BE%D0%B1%D0%B8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2413" y="801688"/>
            <a:ext cx="6659562" cy="701675"/>
          </a:xfrm>
        </p:spPr>
        <p:txBody>
          <a:bodyPr anchor="t">
            <a:noAutofit/>
          </a:bodyPr>
          <a:lstStyle/>
          <a:p>
            <a:pPr eaLnBrk="1" hangingPunct="1">
              <a:defRPr/>
            </a:pPr>
            <a:endParaRPr lang="ru-RU" sz="5400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214563" y="3286125"/>
            <a:ext cx="6172200" cy="3357563"/>
          </a:xfrm>
        </p:spPr>
        <p:txBody>
          <a:bodyPr anchor="b"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sz="4000" smtClean="0">
              <a:solidFill>
                <a:srgbClr val="002060"/>
              </a:solidFill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4000" smtClean="0">
                <a:solidFill>
                  <a:srgbClr val="002060"/>
                </a:solidFill>
              </a:rPr>
              <a:t>Спасибо за внимание.</a:t>
            </a:r>
          </a:p>
        </p:txBody>
      </p:sp>
      <p:pic>
        <p:nvPicPr>
          <p:cNvPr id="12292" name="Рисунок 3" descr="IMG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0"/>
            <a:ext cx="8643938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285750" y="214313"/>
            <a:ext cx="864393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chemeClr val="bg2"/>
                </a:solidFill>
                <a:latin typeface="Franklin Gothic Medium" pitchFamily="34" charset="0"/>
              </a:rPr>
              <a:t>Не экономьте время на общении с ребёнком!</a:t>
            </a:r>
          </a:p>
          <a:p>
            <a:pPr algn="ctr"/>
            <a:endParaRPr lang="ru-RU" sz="3600">
              <a:solidFill>
                <a:schemeClr val="bg2"/>
              </a:solidFill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285860"/>
            <a:ext cx="7143800" cy="5214974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u="sng" dirty="0" smtClean="0"/>
              <a:t>Отметьте каждый утвердительный ответ одним баллом.</a:t>
            </a:r>
            <a:endParaRPr lang="ru-RU" sz="5600" dirty="0" smtClean="0"/>
          </a:p>
          <a:p>
            <a:r>
              <a:rPr lang="ru-RU" sz="5600" dirty="0" smtClean="0"/>
              <a:t>1.    Как вы считаете, хочет ли ваш ребенок идти в первый класс?</a:t>
            </a:r>
            <a:br>
              <a:rPr lang="ru-RU" sz="5600" dirty="0" smtClean="0"/>
            </a:br>
            <a:r>
              <a:rPr lang="ru-RU" sz="5600" dirty="0" smtClean="0"/>
              <a:t>2.    Считает ли он, что в школе узнает много нового и интересного?</a:t>
            </a:r>
            <a:br>
              <a:rPr lang="ru-RU" sz="5600" dirty="0" smtClean="0"/>
            </a:br>
            <a:r>
              <a:rPr lang="ru-RU" sz="5600" dirty="0" smtClean="0"/>
              <a:t>3.    Может ли ваш малыш в течение некоторого времени (15-20 минут) самостоятельно заниматься каким-либо кропотливым делом (рисовать, лепить, собирать мозаику и т. п.)?</a:t>
            </a:r>
            <a:br>
              <a:rPr lang="ru-RU" sz="5600" dirty="0" smtClean="0"/>
            </a:br>
            <a:r>
              <a:rPr lang="ru-RU" sz="5600" dirty="0" smtClean="0"/>
              <a:t>4.    Можете ли вы сказать, что ваш ребенок не стесняется в присутствии посторонних людей?</a:t>
            </a:r>
            <a:br>
              <a:rPr lang="ru-RU" sz="5600" dirty="0" smtClean="0"/>
            </a:br>
            <a:r>
              <a:rPr lang="ru-RU" sz="5600" dirty="0" smtClean="0"/>
              <a:t>5.    Умеет ли ваш малыш связно описать картинку и составить по ней рассказ как минимум из пяти предложений?</a:t>
            </a:r>
            <a:br>
              <a:rPr lang="ru-RU" sz="5600" dirty="0" smtClean="0"/>
            </a:br>
            <a:r>
              <a:rPr lang="ru-RU" sz="5600" dirty="0" smtClean="0"/>
              <a:t>6.    Знает ли ваш ребенок стихи наизусть?</a:t>
            </a:r>
            <a:br>
              <a:rPr lang="ru-RU" sz="5600" dirty="0" smtClean="0"/>
            </a:br>
            <a:r>
              <a:rPr lang="ru-RU" sz="5600" dirty="0" smtClean="0"/>
              <a:t>7.    Может ли он назвать заданное существительное во множественном числе?</a:t>
            </a:r>
            <a:br>
              <a:rPr lang="ru-RU" sz="5600" dirty="0" smtClean="0"/>
            </a:br>
            <a:r>
              <a:rPr lang="ru-RU" sz="5600" dirty="0" smtClean="0"/>
              <a:t>8.    Умеет ли ваш ребенок читать, хотя бы по слогам?</a:t>
            </a:r>
            <a:br>
              <a:rPr lang="ru-RU" sz="5600" dirty="0" smtClean="0"/>
            </a:br>
            <a:r>
              <a:rPr lang="ru-RU" sz="5600" dirty="0" smtClean="0"/>
              <a:t>9.    Считает ли малыш до десяти в прямом и обратном порядке?</a:t>
            </a:r>
            <a:br>
              <a:rPr lang="ru-RU" sz="5600" dirty="0" smtClean="0"/>
            </a:br>
            <a:r>
              <a:rPr lang="ru-RU" sz="5600" dirty="0" smtClean="0"/>
              <a:t>10.  Умеет ли он прибавлять и отнимать хотя бы одну единицу от чисел первого десятка?</a:t>
            </a:r>
            <a:br>
              <a:rPr lang="ru-RU" sz="5600" dirty="0" smtClean="0"/>
            </a:br>
            <a:r>
              <a:rPr lang="ru-RU" sz="5600" dirty="0" smtClean="0"/>
              <a:t>11.  Может ли ваш ребенок писать простейшие элементы в тетради в клетку, аккуратно перерисовывать небольшие узоры?</a:t>
            </a:r>
            <a:br>
              <a:rPr lang="ru-RU" sz="5600" dirty="0" smtClean="0"/>
            </a:br>
            <a:r>
              <a:rPr lang="ru-RU" sz="5600" dirty="0" smtClean="0"/>
              <a:t>12.  Любит ли ваш ребенок рисовать, раскрашивать картинки?</a:t>
            </a:r>
            <a:br>
              <a:rPr lang="ru-RU" sz="5600" dirty="0" smtClean="0"/>
            </a:br>
            <a:r>
              <a:rPr lang="ru-RU" sz="5600" dirty="0" smtClean="0"/>
              <a:t>13.  Умеет ли ваш малыш управляться с ножницами и клеем (например, делать аппликации из бумаги)?</a:t>
            </a:r>
            <a:br>
              <a:rPr lang="ru-RU" sz="5600" dirty="0" smtClean="0"/>
            </a:br>
            <a:r>
              <a:rPr lang="ru-RU" sz="5600" dirty="0" smtClean="0"/>
              <a:t>14.  Может ли он из пяти элементов разрезанной на части картинки за минуту собрать целый рисунок?</a:t>
            </a:r>
            <a:br>
              <a:rPr lang="ru-RU" sz="5600" dirty="0" smtClean="0"/>
            </a:br>
            <a:r>
              <a:rPr lang="ru-RU" sz="5600" dirty="0" smtClean="0"/>
              <a:t>15.  Знает ли ваш малыш названия диких и домашних животных?</a:t>
            </a:r>
            <a:br>
              <a:rPr lang="ru-RU" sz="5600" dirty="0" smtClean="0"/>
            </a:br>
            <a:r>
              <a:rPr lang="ru-RU" sz="5600" dirty="0" smtClean="0"/>
              <a:t>16.  Есть ли у вашего ребенка навыки обобщения, например, может ли он назвать одним словом "фрукты" яблоки и груши?</a:t>
            </a:r>
            <a:br>
              <a:rPr lang="ru-RU" sz="5600" dirty="0" smtClean="0"/>
            </a:br>
            <a:r>
              <a:rPr lang="ru-RU" sz="5600" dirty="0" smtClean="0"/>
              <a:t>17.  Любит ли ваш ребенок самостоятельно проводить время за каким-то занятием, например, рисовать, собирать конструктор и т. д.</a:t>
            </a:r>
          </a:p>
          <a:p>
            <a:endParaRPr lang="ru-RU" dirty="0"/>
          </a:p>
        </p:txBody>
      </p:sp>
      <p:grpSp>
        <p:nvGrpSpPr>
          <p:cNvPr id="11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Рамка 1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3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0"/>
              <a:ext cx="2928926" cy="2899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Если вы ответили утвердительно на 15 и более вопросов</a:t>
            </a:r>
            <a:r>
              <a:rPr lang="ru-RU" dirty="0" smtClean="0"/>
              <a:t>, значит, ваш ребенок вполне готов к школьному обучению. Вы занимались с ним не напрасно, и в дальнейшем, если у него и возникнут трудности при обучении, он с вашей помощью сможет с ними справиться.</a:t>
            </a:r>
          </a:p>
          <a:p>
            <a:r>
              <a:rPr lang="ru-RU" b="1" u="sng" dirty="0" smtClean="0"/>
              <a:t>Если ваш малыш может справляться с содержанием 10-14 вышеуказанных вопросов</a:t>
            </a:r>
            <a:r>
              <a:rPr lang="ru-RU" dirty="0" smtClean="0"/>
              <a:t>, то вы на верном пути. За время занятий он многому научился и многое узнал. А те вопросы, на которые вы ответили отрицательно, укажут вам, на какие моменты нужно обратить внимание, в чем еще нужно потренироваться с ребенком.</a:t>
            </a:r>
          </a:p>
          <a:p>
            <a:r>
              <a:rPr lang="ru-RU" b="1" u="sng" dirty="0" smtClean="0"/>
              <a:t>В том случае, если количество утвердительных ответов 9 или менее</a:t>
            </a:r>
            <a:r>
              <a:rPr lang="ru-RU" dirty="0" smtClean="0"/>
              <a:t>, вам следует больше уделять времени и внимания занятиям с ребенком. Он еще не совсем готов пойти в школу. Поэтому ваша задача - систематически заниматься с малышом, тренироваться в выполнении различных упражнений. </a:t>
            </a:r>
          </a:p>
          <a:p>
            <a:endParaRPr lang="ru-RU" dirty="0"/>
          </a:p>
        </p:txBody>
      </p:sp>
      <p:grpSp>
        <p:nvGrpSpPr>
          <p:cNvPr id="4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Рамка 4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286116" cy="3253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" name="Группа 31"/>
            <p:cNvGrpSpPr>
              <a:grpSpLocks/>
            </p:cNvGrpSpPr>
            <p:nvPr/>
          </p:nvGrpSpPr>
          <p:grpSpPr bwMode="auto">
            <a:xfrm>
              <a:off x="6929454" y="5206411"/>
              <a:ext cx="1578776" cy="1395388"/>
              <a:chOff x="6929454" y="5206411"/>
              <a:chExt cx="1578776" cy="1395388"/>
            </a:xfrm>
          </p:grpSpPr>
          <p:pic>
            <p:nvPicPr>
              <p:cNvPr id="9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929454" y="5500702"/>
                <a:ext cx="1214446" cy="1101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599567">
                <a:off x="7666592" y="5206411"/>
                <a:ext cx="841638" cy="60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A88425AE-D47C-49C4-8645-D0079836F8F1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>
                <a:defRPr/>
              </a:pPr>
              <a:t>4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571480"/>
            <a:ext cx="5900750" cy="84615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Критерии готовности ребёнка</a:t>
            </a:r>
            <a:b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90000"/>
                  </a:schemeClr>
                </a:solidFill>
              </a:rPr>
              <a:t> к школе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dirty="0" smtClean="0"/>
              <a:t>Готовность к школе: </a:t>
            </a:r>
          </a:p>
          <a:p>
            <a:pPr algn="ctr" eaLnBrk="1" hangingPunct="1">
              <a:defRPr/>
            </a:pPr>
            <a:r>
              <a:rPr lang="ru-RU" sz="3600" dirty="0" smtClean="0"/>
              <a:t>физическая,</a:t>
            </a:r>
          </a:p>
          <a:p>
            <a:pPr algn="ctr" eaLnBrk="1" hangingPunct="1">
              <a:defRPr/>
            </a:pPr>
            <a:r>
              <a:rPr lang="ru-RU" sz="3600" dirty="0" smtClean="0"/>
              <a:t>нравственная, </a:t>
            </a:r>
          </a:p>
          <a:p>
            <a:pPr algn="ctr" eaLnBrk="1" hangingPunct="1">
              <a:defRPr/>
            </a:pPr>
            <a:r>
              <a:rPr lang="ru-RU" sz="3600" dirty="0" smtClean="0"/>
              <a:t>психологическая, </a:t>
            </a:r>
            <a:endParaRPr lang="ru-RU" sz="3600" dirty="0" smtClean="0">
              <a:latin typeface="Arial" charset="0"/>
            </a:endParaRPr>
          </a:p>
          <a:p>
            <a:pPr algn="ctr" eaLnBrk="1" hangingPunct="1">
              <a:defRPr/>
            </a:pPr>
            <a:r>
              <a:rPr lang="ru-RU" sz="3600" dirty="0" smtClean="0"/>
              <a:t>мыслительная ,</a:t>
            </a:r>
          </a:p>
          <a:p>
            <a:pPr algn="ctr" eaLnBrk="1" hangingPunct="1">
              <a:defRPr/>
            </a:pPr>
            <a:r>
              <a:rPr lang="ru-RU" sz="3600" dirty="0" smtClean="0"/>
              <a:t>речевая.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3600" dirty="0" smtClean="0"/>
          </a:p>
        </p:txBody>
      </p:sp>
      <p:pic>
        <p:nvPicPr>
          <p:cNvPr id="3074" name="Picture 2" descr="C:\Documents and Settings\Елена\Мои документы\преемственность\азбука\104488938_shkola_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500174"/>
            <a:ext cx="4291561" cy="3383566"/>
          </a:xfrm>
          <a:prstGeom prst="rect">
            <a:avLst/>
          </a:prstGeom>
          <a:noFill/>
        </p:spPr>
      </p:pic>
      <p:grpSp>
        <p:nvGrpSpPr>
          <p:cNvPr id="7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Рамка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8100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Группа 31"/>
            <p:cNvGrpSpPr>
              <a:grpSpLocks/>
            </p:cNvGrpSpPr>
            <p:nvPr/>
          </p:nvGrpSpPr>
          <p:grpSpPr bwMode="auto">
            <a:xfrm>
              <a:off x="5572132" y="4286256"/>
              <a:ext cx="3377818" cy="2372628"/>
              <a:chOff x="5572132" y="4286256"/>
              <a:chExt cx="3377818" cy="2372628"/>
            </a:xfrm>
          </p:grpSpPr>
          <p:pic>
            <p:nvPicPr>
              <p:cNvPr id="11" name="Picture 15" descr="C:\Documents and Settings\Иятта\Рабочий стол\ЭТО СРОЧНО\Новая папка\school242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86446" y="4286256"/>
                <a:ext cx="3163504" cy="237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72132" y="5429264"/>
                <a:ext cx="1214446" cy="1101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599567">
                <a:off x="5952081" y="5492163"/>
                <a:ext cx="841638" cy="60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4FE49140-A43A-4306-B178-01F3A3E4EB4A}" type="slidenum">
              <a:rPr lang="ru-RU"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pPr algn="r">
                <a:defRPr/>
              </a:pPr>
              <a:t>5</a:t>
            </a:fld>
            <a:endParaRPr lang="ru-RU" sz="140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tx2">
                    <a:lumMod val="90000"/>
                  </a:schemeClr>
                </a:solidFill>
              </a:rPr>
              <a:t>Развитие школьно-значимых функций: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1438"/>
            <a:ext cx="9144000" cy="52578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развитие мелких мышц руки </a:t>
            </a:r>
            <a:r>
              <a:rPr lang="ru-RU" sz="2400" dirty="0" smtClean="0">
                <a:latin typeface="Verdana" pitchFamily="34" charset="0"/>
              </a:rPr>
              <a:t>(рука развита хорошо, ребенок уверенно владеет карандашом, ножницами);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пространственная организация, координация движений</a:t>
            </a:r>
            <a:r>
              <a:rPr lang="ru-RU" sz="2400" dirty="0" smtClean="0">
                <a:latin typeface="Verdana" pitchFamily="34" charset="0"/>
              </a:rPr>
              <a:t> (умение правильно определять выше - ниже, вперед - назад, слева - справа);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ru-RU" sz="2400" dirty="0" smtClean="0">
                <a:solidFill>
                  <a:schemeClr val="tx2">
                    <a:lumMod val="90000"/>
                  </a:schemeClr>
                </a:solidFill>
                <a:latin typeface="Verdana" pitchFamily="34" charset="0"/>
              </a:rPr>
              <a:t>координация в системе глаз - рука </a:t>
            </a:r>
            <a:r>
              <a:rPr lang="ru-RU" sz="2400" dirty="0" smtClean="0">
                <a:latin typeface="Verdana" pitchFamily="34" charset="0"/>
              </a:rPr>
              <a:t>(ребенок может правильно перенести в тетрадь простейший графический образ - узор, фигуру - зрительно воспринимаемый на расстоянии (например, из книг)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  <a:defRPr/>
            </a:pPr>
            <a:endParaRPr lang="ru-RU" sz="24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142976" y="1714488"/>
            <a:ext cx="4038600" cy="476886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i="1" u="sng" dirty="0" smtClean="0"/>
              <a:t>14. Игра «Пожалуйста»</a:t>
            </a:r>
            <a:endParaRPr lang="ru-RU" dirty="0" smtClean="0"/>
          </a:p>
          <a:p>
            <a:pPr fontAlgn="base"/>
            <a:r>
              <a:rPr lang="ru-RU" u="sng" dirty="0" smtClean="0"/>
              <a:t>Взрослый показывает ряд движений, которые должен повторить малыш. Но есть одно условие. Ребенок должен внимательно слушать и повторять лишь те движения, которые озвучиваются после слова «пожалуйста». Например: пожалуйста, присядь; пожалуйста, наклонись вперед и др.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Picture 5" descr="kub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539" y="1928802"/>
            <a:ext cx="3658548" cy="4547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Рамка 8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463636" cy="3429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Группа 31"/>
            <p:cNvGrpSpPr>
              <a:grpSpLocks/>
            </p:cNvGrpSpPr>
            <p:nvPr/>
          </p:nvGrpSpPr>
          <p:grpSpPr bwMode="auto">
            <a:xfrm>
              <a:off x="7143768" y="491503"/>
              <a:ext cx="1507338" cy="1395388"/>
              <a:chOff x="7143768" y="491503"/>
              <a:chExt cx="1507338" cy="1395388"/>
            </a:xfrm>
          </p:grpSpPr>
          <p:pic>
            <p:nvPicPr>
              <p:cNvPr id="13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143768" y="785794"/>
                <a:ext cx="1214446" cy="1101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2599567">
                <a:off x="7809468" y="491503"/>
                <a:ext cx="841638" cy="60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940444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200" i="1" u="sng" dirty="0" smtClean="0"/>
              <a:t>Игра «Объясни инопланетянину»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/>
              <a:t>Предложите ребенку представить, что он встретил человечка-инопланетянина, который не понимает и не знает значения многих слов. Нужно их объяснить. Начинать нужно с простых слов и переходить к более сложным. Например: телефон, телевизор, куртка, а потом – тепло, холодно, радость, грусть и т.д. Ребенок должен назвать не только назначение предмета, но и описать его составляющие, характеристики, признаки.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подготовка детей к школе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85720" y="2000240"/>
            <a:ext cx="4043362" cy="31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Елена\Мои документы\преемственность\азбука\d9nJuFmmVR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51520" y="260648"/>
            <a:ext cx="8501122" cy="6380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Елена\Мои документы\преемственность\азбука\6AW3p284TW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58214" cy="6186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43372" y="928670"/>
            <a:ext cx="4543428" cy="5197493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sz="3800" i="1" dirty="0" smtClean="0"/>
              <a:t>«Посади парашютистов».</a:t>
            </a:r>
            <a:r>
              <a:rPr lang="ru-RU" sz="3800" dirty="0" smtClean="0"/>
              <a:t> Вверху листа нарисуйте несколько точек – это будут парашютисты, а внизу – круг (это место приземления). Ребенок должен прямыми линиями посадить парашютистов (линии проводить сверху вниз, не отрывая карандаш).</a:t>
            </a:r>
          </a:p>
          <a:p>
            <a:pPr fontAlgn="base"/>
            <a:r>
              <a:rPr lang="ru-RU" sz="3800" i="1" dirty="0" smtClean="0"/>
              <a:t>«Точно в точку».</a:t>
            </a:r>
            <a:r>
              <a:rPr lang="ru-RU" sz="3800" dirty="0" smtClean="0"/>
              <a:t> Взрослый рисует на листе бумаги несколько точек, а малыш с расстояния 10 сантиметров от листа должен попасть кончиком карандаша точно в точку.</a:t>
            </a:r>
          </a:p>
          <a:p>
            <a:endParaRPr lang="ru-RU" dirty="0"/>
          </a:p>
        </p:txBody>
      </p:sp>
      <p:pic>
        <p:nvPicPr>
          <p:cNvPr id="5" name="Содержимое 4" descr="подготовка детей к школе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357562"/>
            <a:ext cx="41100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3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Рамка 6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237"/>
              </a:avLst>
            </a:prstGeom>
            <a:solidFill>
              <a:srgbClr val="FACBA4"/>
            </a:solidFill>
            <a:ln>
              <a:solidFill>
                <a:srgbClr val="CCFFCC"/>
              </a:solidFill>
            </a:ln>
            <a:effectLst/>
            <a:scene3d>
              <a:camera prst="orthographicFront">
                <a:rot lat="0" lon="0" rev="0"/>
              </a:camera>
              <a:lightRig rig="sunset" dir="t">
                <a:rot lat="0" lon="0" rev="600000"/>
              </a:lightRig>
            </a:scene3d>
            <a:sp3d extrusionH="139700" contourW="12700" prstMaterial="softEdge">
              <a:bevelT w="133350" h="82550" prst="artDeco"/>
              <a:bevelB w="196850" h="146050"/>
              <a:contourClr>
                <a:srgbClr val="C00000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8" name="Picture 5" descr="C:\Documents and Settings\Иятта\Рабочий стол\ЭТО СРОЧНО\Новая папка\0_71ee2_3b5f4d3d_XL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3810000" cy="3771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Группа 31"/>
            <p:cNvGrpSpPr>
              <a:grpSpLocks/>
            </p:cNvGrpSpPr>
            <p:nvPr/>
          </p:nvGrpSpPr>
          <p:grpSpPr bwMode="auto">
            <a:xfrm>
              <a:off x="5572132" y="4286256"/>
              <a:ext cx="3377818" cy="2372628"/>
              <a:chOff x="5572132" y="4286256"/>
              <a:chExt cx="3377818" cy="2372628"/>
            </a:xfrm>
          </p:grpSpPr>
          <p:pic>
            <p:nvPicPr>
              <p:cNvPr id="10" name="Picture 15" descr="C:\Documents and Settings\Иятта\Рабочий стол\ЭТО СРОЧНО\Новая папка\school242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786446" y="4286256"/>
                <a:ext cx="3163504" cy="2372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19" descr="C:\Documents and Settings\Иятта\Рабочий стол\ЭТО СРОЧНО\Новая папка\1494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72132" y="5429264"/>
                <a:ext cx="1214446" cy="11010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Picture 25" descr="C:\Documents and Settings\Иятта\Рабочий стол\ЭТО СРОЧНО\Новая папка\LZ0W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 rot="2599567">
                <a:off x="5952081" y="5492163"/>
                <a:ext cx="841638" cy="6088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393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Наумнко Свтлана Васильевна.</vt:lpstr>
      <vt:lpstr>Слайд 2</vt:lpstr>
      <vt:lpstr>Слайд 3</vt:lpstr>
      <vt:lpstr>Критерии готовности ребёнка  к школе</vt:lpstr>
      <vt:lpstr>Развитие школьно-значимых функций: </vt:lpstr>
      <vt:lpstr>Слайд 6</vt:lpstr>
      <vt:lpstr>Игра «Объясни инопланетянину» Предложите ребенку представить, что он встретил человечка-инопланетянина, который не понимает и не знает значения многих слов. Нужно их объяснить. Начинать нужно с простых слов и переходить к более сложным. Например: телефон, телевизор, куртка, а потом – тепло, холодно, радость, грусть и т.д. Ребенок должен назвать не только назначение предмета, но и описать его составляющие, характеристики, признаки. </vt:lpstr>
      <vt:lpstr>Слайд 8</vt:lpstr>
      <vt:lpstr>Слайд 9</vt:lpstr>
      <vt:lpstr>Нейробика — это зарядка для ума Лоуренс Катц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Zverdvd.org</cp:lastModifiedBy>
  <cp:revision>14</cp:revision>
  <dcterms:modified xsi:type="dcterms:W3CDTF">2020-05-17T13:55:52Z</dcterms:modified>
</cp:coreProperties>
</file>